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256" r:id="rId2"/>
    <p:sldId id="278" r:id="rId3"/>
    <p:sldId id="279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5" r:id="rId12"/>
    <p:sldId id="266" r:id="rId13"/>
    <p:sldId id="267" r:id="rId14"/>
    <p:sldId id="268" r:id="rId15"/>
    <p:sldId id="276" r:id="rId16"/>
    <p:sldId id="280" r:id="rId17"/>
    <p:sldId id="271" r:id="rId18"/>
    <p:sldId id="272" r:id="rId19"/>
    <p:sldId id="273" r:id="rId20"/>
    <p:sldId id="277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302" r:id="rId29"/>
    <p:sldId id="288" r:id="rId30"/>
    <p:sldId id="290" r:id="rId31"/>
    <p:sldId id="301" r:id="rId32"/>
    <p:sldId id="300" r:id="rId33"/>
    <p:sldId id="291" r:id="rId34"/>
    <p:sldId id="298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2" r:id="rId44"/>
    <p:sldId id="311" r:id="rId45"/>
    <p:sldId id="313" r:id="rId46"/>
    <p:sldId id="323" r:id="rId47"/>
    <p:sldId id="314" r:id="rId48"/>
    <p:sldId id="315" r:id="rId49"/>
    <p:sldId id="316" r:id="rId50"/>
    <p:sldId id="317" r:id="rId51"/>
    <p:sldId id="318" r:id="rId52"/>
    <p:sldId id="319" r:id="rId53"/>
    <p:sldId id="320" r:id="rId54"/>
    <p:sldId id="321" r:id="rId55"/>
    <p:sldId id="322" r:id="rId56"/>
    <p:sldId id="293" r:id="rId57"/>
    <p:sldId id="294" r:id="rId58"/>
    <p:sldId id="295" r:id="rId59"/>
    <p:sldId id="296" r:id="rId60"/>
    <p:sldId id="324" r:id="rId61"/>
    <p:sldId id="325" r:id="rId62"/>
    <p:sldId id="326" r:id="rId63"/>
    <p:sldId id="327" r:id="rId64"/>
    <p:sldId id="328" r:id="rId65"/>
  </p:sldIdLst>
  <p:sldSz cx="12192000" cy="6858000"/>
  <p:notesSz cx="6858000" cy="9144000"/>
  <p:embeddedFontLst>
    <p:embeddedFont>
      <p:font typeface="Tahoma" panose="020B0604030504040204" pitchFamily="34" charset="0"/>
      <p:regular r:id="rId68"/>
      <p:bold r:id="rId69"/>
    </p:embeddedFont>
    <p:embeddedFont>
      <p:font typeface="US Declaration" pitchFamily="2" charset="0"/>
      <p:regular r:id="rId70"/>
    </p:embeddedFont>
    <p:embeddedFont>
      <p:font typeface="Calibri Light" panose="020F0302020204030204" pitchFamily="34" charset="0"/>
      <p:regular r:id="rId71"/>
      <p:italic r:id="rId72"/>
    </p:embeddedFont>
    <p:embeddedFont>
      <p:font typeface="Calibri" panose="020F0502020204030204" pitchFamily="34" charset="0"/>
      <p:regular r:id="rId73"/>
      <p:bold r:id="rId74"/>
      <p:italic r:id="rId75"/>
      <p:boldItalic r:id="rId7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0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390"/>
    </p:cViewPr>
  </p:sorterViewPr>
  <p:notesViewPr>
    <p:cSldViewPr snapToGrid="0" showGuides="1">
      <p:cViewPr varScale="1">
        <p:scale>
          <a:sx n="97" d="100"/>
          <a:sy n="97" d="100"/>
        </p:scale>
        <p:origin x="268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1.fntdata"/><Relationship Id="rId76" Type="http://schemas.openxmlformats.org/officeDocument/2006/relationships/font" Target="fonts/font9.fntdata"/><Relationship Id="rId7" Type="http://schemas.openxmlformats.org/officeDocument/2006/relationships/slide" Target="slides/slide6.xml"/><Relationship Id="rId71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74" Type="http://schemas.openxmlformats.org/officeDocument/2006/relationships/font" Target="fonts/font7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6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2.fntdata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5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3.fntdata"/><Relationship Id="rId75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D7D633-04C9-4AB3-ACE1-9740E4706BDD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21E52D-CAE3-45AD-9AE9-75A06333C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880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D6FA5-634E-4A92-9F71-84EFACCFA3E9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A27E79-0782-4282-95FF-B66D78A89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12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2D2E7-4CA9-4724-8766-A9E957FCEADC}" type="datetime1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9C0E-BC58-4724-BACC-60CA1984C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39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9EB97-B098-49CF-AE9B-0623ADBCACF5}" type="datetime1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9C0E-BC58-4724-BACC-60CA1984C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317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8E9F-96FA-4C26-B56B-5D9E993B50B7}" type="datetime1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9C0E-BC58-4724-BACC-60CA1984C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79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S Declaration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514350" indent="-514350">
              <a:buFont typeface="+mj-lt"/>
              <a:buAutoNum type="alphaUcPeriod"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87AA8-E3A5-4C01-901C-718325F5FD66}" type="datetime1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9C0E-BC58-4724-BACC-60CA1984C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489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7E55-4B88-40F8-9FF7-9863E3FEDCCE}" type="datetime1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9C0E-BC58-4724-BACC-60CA1984C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4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7C617-EC94-48EC-BC40-B372A5823F16}" type="datetime1">
              <a:rPr lang="en-US" smtClean="0"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9C0E-BC58-4724-BACC-60CA1984C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63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2B7B1-94C1-4742-AAE0-906CE9B40247}" type="datetime1">
              <a:rPr lang="en-US" smtClean="0"/>
              <a:t>11/13/2020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9C0E-BC58-4724-BACC-60CA1984C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817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7800A-3927-4D94-85ED-A3EE091D1841}" type="datetime1">
              <a:rPr lang="en-US" smtClean="0"/>
              <a:t>11/13/2020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9C0E-BC58-4724-BACC-60CA1984C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45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5BFD9-B979-4045-9441-1DA918E7BDCC}" type="datetime1">
              <a:rPr lang="en-US" smtClean="0"/>
              <a:t>11/13/2020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9C0E-BC58-4724-BACC-60CA1984C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67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25814-2ADA-4901-8ED3-7AF1514A8857}" type="datetime1">
              <a:rPr lang="en-US" smtClean="0"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9C0E-BC58-4724-BACC-60CA1984C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649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F83BD-3271-470E-AA59-13B13132FE2E}" type="datetime1">
              <a:rPr lang="en-US" smtClean="0"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D9C0E-BC58-4724-BACC-60CA1984C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921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73A1C-3F8B-4B8D-AFDB-25A811A933F6}" type="datetime1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D9C0E-BC58-4724-BACC-60CA1984C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597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5571757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5400" dirty="0" smtClean="0">
                <a:latin typeface="US Declaration" pitchFamily="2" charset="0"/>
              </a:rPr>
              <a:t>Simplified Constitution</a:t>
            </a:r>
            <a:br>
              <a:rPr lang="en-US" sz="5400" dirty="0" smtClean="0">
                <a:latin typeface="US Declaration" pitchFamily="2" charset="0"/>
              </a:rPr>
            </a:br>
            <a:r>
              <a:rPr lang="en-US" sz="5400" dirty="0" smtClean="0">
                <a:latin typeface="US Declaration" pitchFamily="2" charset="0"/>
              </a:rPr>
              <a:t> of the </a:t>
            </a:r>
            <a:br>
              <a:rPr lang="en-US" sz="5400" dirty="0" smtClean="0">
                <a:latin typeface="US Declaration" pitchFamily="2" charset="0"/>
              </a:rPr>
            </a:br>
            <a:r>
              <a:rPr lang="en-US" sz="5400" dirty="0" smtClean="0">
                <a:latin typeface="US Declaration" pitchFamily="2" charset="0"/>
              </a:rPr>
              <a:t>United States of America</a:t>
            </a:r>
            <a:endParaRPr lang="en-US" sz="5400" dirty="0">
              <a:latin typeface="US Declaration" pitchFamily="2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524000" y="5650030"/>
            <a:ext cx="9144000" cy="62804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Created by Aaron T. Laron</a:t>
            </a:r>
          </a:p>
          <a:p>
            <a:r>
              <a:rPr lang="en-US" dirty="0" smtClean="0"/>
              <a:t>Last updated on </a:t>
            </a:r>
            <a:fld id="{E26602B7-4BFE-40A3-A011-8BF5F315E94C}" type="datetime2">
              <a:rPr lang="en-US" smtClean="0"/>
              <a:t>Friday, November 13, 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79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Article 1 – Section 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Say how bills become law. </a:t>
            </a:r>
          </a:p>
          <a:p>
            <a:r>
              <a:rPr lang="en-US" dirty="0" smtClean="0"/>
              <a:t>All bills must pass both houses of Congress in the exact same form.</a:t>
            </a:r>
          </a:p>
          <a:p>
            <a:r>
              <a:rPr lang="en-US" dirty="0" smtClean="0"/>
              <a:t>Bills that pass both houses are sent to the President.</a:t>
            </a:r>
          </a:p>
          <a:p>
            <a:r>
              <a:rPr lang="en-US" dirty="0" smtClean="0"/>
              <a:t>He can either sign the bill, in which case it becomes law, or he can veto it. </a:t>
            </a:r>
          </a:p>
          <a:p>
            <a:r>
              <a:rPr lang="en-US" dirty="0" smtClean="0"/>
              <a:t>If he vetoes a bill, it is sent back to Congress, and if both houses pass it by a two-thirds majority, the bill becomes law over the President's veto. This is known as overriding a veto.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7" r="22958"/>
          <a:stretch/>
        </p:blipFill>
        <p:spPr>
          <a:xfrm>
            <a:off x="10784471" y="86627"/>
            <a:ext cx="1138658" cy="211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9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Article 1 – Section 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Gives Congress the power to establish and maintain an army and navy.</a:t>
            </a:r>
          </a:p>
          <a:p>
            <a:r>
              <a:rPr lang="en-US" dirty="0" smtClean="0"/>
              <a:t>To establish post offices, to create courts, to regulate commerce between the states, to declare war, and to raise money.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38600" y="3599381"/>
            <a:ext cx="4135454" cy="275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5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Article 1 – Section 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Cannot suspend right to remain silent laws.</a:t>
            </a:r>
          </a:p>
          <a:p>
            <a:pPr lvl="0"/>
            <a:r>
              <a:rPr lang="en-US" dirty="0"/>
              <a:t>Cannot pass laws that make things illegal starting yesterday or last week, etc.</a:t>
            </a:r>
          </a:p>
          <a:p>
            <a:pPr lvl="0"/>
            <a:r>
              <a:rPr lang="en-US" dirty="0"/>
              <a:t>No law can give preference to one state over another</a:t>
            </a:r>
          </a:p>
          <a:p>
            <a:pPr lvl="0"/>
            <a:r>
              <a:rPr lang="en-US" dirty="0"/>
              <a:t>Cannot spend money without permission.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7404" y="4093662"/>
            <a:ext cx="2888538" cy="226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9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Article 1 – Section 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States </a:t>
            </a:r>
            <a:r>
              <a:rPr lang="en-US" dirty="0" smtClean="0"/>
              <a:t>cannot</a:t>
            </a:r>
          </a:p>
          <a:p>
            <a:pPr lvl="1"/>
            <a:r>
              <a:rPr lang="en-US" dirty="0" smtClean="0"/>
              <a:t>Print </a:t>
            </a:r>
            <a:r>
              <a:rPr lang="en-US" dirty="0"/>
              <a:t>their own </a:t>
            </a:r>
            <a:r>
              <a:rPr lang="en-US" dirty="0" smtClean="0"/>
              <a:t>money</a:t>
            </a:r>
          </a:p>
          <a:p>
            <a:pPr lvl="1"/>
            <a:r>
              <a:rPr lang="en-US" dirty="0" smtClean="0"/>
              <a:t>Declare war on another state</a:t>
            </a:r>
          </a:p>
          <a:p>
            <a:pPr lvl="1"/>
            <a:r>
              <a:rPr lang="en-US" dirty="0" smtClean="0"/>
              <a:t>Tax </a:t>
            </a:r>
            <a:r>
              <a:rPr lang="en-US" dirty="0"/>
              <a:t>goods from </a:t>
            </a:r>
            <a:r>
              <a:rPr lang="en-US" dirty="0" smtClean="0"/>
              <a:t>another state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1571692"/>
            <a:ext cx="3885398" cy="3451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169" y="4001294"/>
            <a:ext cx="3466919" cy="1828800"/>
          </a:xfrm>
          <a:prstGeom prst="rect">
            <a:avLst/>
          </a:prstGeom>
        </p:spPr>
      </p:pic>
      <p:pic>
        <p:nvPicPr>
          <p:cNvPr id="3074" name="Picture 2" descr="1,073 Printing Money Illustrations, Royalty-Free Vector Graphics &amp; Clip Art 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84928"/>
            <a:ext cx="2886008" cy="223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59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Article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Creates the job of President, called the Executive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88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Article 2 – Section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Establishes the office of the President and the Vice-President.</a:t>
            </a:r>
          </a:p>
          <a:p>
            <a:r>
              <a:rPr lang="en-US" dirty="0" smtClean="0"/>
              <a:t>Both serve for four years.</a:t>
            </a:r>
          </a:p>
          <a:p>
            <a:r>
              <a:rPr lang="en-US" dirty="0" smtClean="0"/>
              <a:t>Presidents are elected by the Electoral College.</a:t>
            </a:r>
          </a:p>
          <a:p>
            <a:r>
              <a:rPr lang="en-US" dirty="0" smtClean="0"/>
              <a:t>Must be 35 years old.  Must be born in the USA.</a:t>
            </a:r>
          </a:p>
          <a:p>
            <a:r>
              <a:rPr lang="en-US" dirty="0" smtClean="0"/>
              <a:t>Their pay cannot change, up or down, as long as he in is office.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6" name="Picture 5" descr="Logo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09" y="4349869"/>
            <a:ext cx="2286000" cy="2286000"/>
          </a:xfrm>
          <a:prstGeom prst="rect">
            <a:avLst/>
          </a:prstGeom>
        </p:spPr>
      </p:pic>
      <p:sp>
        <p:nvSpPr>
          <p:cNvPr id="7" name="AutoShape 3" descr="Seal of the Vice President of the United States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021" y="4350620"/>
            <a:ext cx="2286000" cy="2286000"/>
          </a:xfrm>
          <a:prstGeom prst="rect">
            <a:avLst/>
          </a:prstGeom>
        </p:spPr>
      </p:pic>
      <p:pic>
        <p:nvPicPr>
          <p:cNvPr id="4101" name="Picture 5" descr="The Electoral College Explained | The Parkman Pos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t="6636" r="7702" b="7311"/>
          <a:stretch/>
        </p:blipFill>
        <p:spPr bwMode="auto">
          <a:xfrm>
            <a:off x="5259157" y="4461855"/>
            <a:ext cx="1671837" cy="171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8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Article 2 – Section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President leads the armed forces.</a:t>
            </a:r>
          </a:p>
          <a:p>
            <a:r>
              <a:rPr lang="en-US" dirty="0" smtClean="0"/>
              <a:t>He has a Cabinet to aid him and can pardon criminals.</a:t>
            </a:r>
          </a:p>
          <a:p>
            <a:r>
              <a:rPr lang="en-US" dirty="0" smtClean="0"/>
              <a:t>He makes treaties with other nations.</a:t>
            </a:r>
          </a:p>
          <a:p>
            <a:r>
              <a:rPr lang="en-US" dirty="0" smtClean="0"/>
              <a:t>Picks many of the judges and other members of the government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64" y="4198360"/>
            <a:ext cx="4026274" cy="2523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 descr="Treaties | Native American Netroot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356" y="4044086"/>
            <a:ext cx="3744227" cy="281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lip Art Bad Jury Clipart - Judge Cartoon With Transparent Background ,  Free Transparent Clipart - ClipartKey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5" t="4658" r="19994" b="4982"/>
          <a:stretch/>
        </p:blipFill>
        <p:spPr bwMode="auto">
          <a:xfrm>
            <a:off x="9663763" y="1"/>
            <a:ext cx="2521820" cy="280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95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Article 2 – Section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President must give a yearly speech to the nation.</a:t>
            </a:r>
          </a:p>
          <a:p>
            <a:r>
              <a:rPr lang="en-US" dirty="0" smtClean="0"/>
              <a:t>Give suggestions to Congress.</a:t>
            </a:r>
          </a:p>
          <a:p>
            <a:r>
              <a:rPr lang="en-US" dirty="0" smtClean="0"/>
              <a:t>Meet with Ambassadors and other heads of state from other nations.</a:t>
            </a:r>
          </a:p>
          <a:p>
            <a:r>
              <a:rPr lang="en-US" dirty="0" smtClean="0"/>
              <a:t>Ensure the laws of the United States are carried out.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6146" name="Picture 2" descr="Customer Training: From Manuals Design To Final Delivery – A Personal View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623" y="3757528"/>
            <a:ext cx="3108961" cy="31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20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2 – Article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Explains how to kick the president from office, called impeachment.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7172" name="Picture 4" descr="30 Youre Fired Illustrations, Royalty-Free Vector Graphics &amp; Clip Art -  i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1" b="10589"/>
          <a:stretch/>
        </p:blipFill>
        <p:spPr bwMode="auto">
          <a:xfrm>
            <a:off x="3765052" y="2888308"/>
            <a:ext cx="4657056" cy="346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64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Establishes Judges, called the Judiciary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9218" name="Picture 2" descr="The Supreme Court Building - Supreme Court of the United Sta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250" y="2722407"/>
            <a:ext cx="6527499" cy="363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35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Opening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We the People</a:t>
            </a:r>
            <a:r>
              <a:rPr lang="en-US" dirty="0"/>
              <a:t> of the United States, in Order to form a more perfect Union, establish Justice, insure domestic Tranquility, provide for the common </a:t>
            </a:r>
            <a:r>
              <a:rPr lang="en-US" dirty="0" err="1"/>
              <a:t>defence</a:t>
            </a:r>
            <a:r>
              <a:rPr lang="en-US" dirty="0"/>
              <a:t>, promote the general Welfare, and secure the Blessings of Liberty to ourselves and our Posterity, do ordain and establish this Constitution for the United States of America.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23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Article 3 – Section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Establishes the Supreme Court, the highest court in the United States.</a:t>
            </a:r>
          </a:p>
          <a:p>
            <a:r>
              <a:rPr lang="en-US" dirty="0" smtClean="0"/>
              <a:t>Judges serve for life, or until they want to retire.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6" name="Picture 5" descr="A close up of a clock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746" y="3425842"/>
            <a:ext cx="2930508" cy="293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5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3 – Article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Says what cases the Supreme Court must decide.</a:t>
            </a:r>
          </a:p>
          <a:p>
            <a:pPr lvl="0"/>
            <a:r>
              <a:rPr lang="en-US" dirty="0"/>
              <a:t>It also guarantees trial by jury in criminal court.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40962" name="Picture 2" descr="Couple Meets On Jury Duty and… Wait For It | The Beaver F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282" y="3079263"/>
            <a:ext cx="4801435" cy="309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92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3 – Article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Defines, without any question, what the crime of treason is.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39938" name="Picture 2" descr="Treason Stock Illustrations – 2,384 Treason Stock Illustrations, Vectors &amp;  Clipart - Dreamst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158" y="3250524"/>
            <a:ext cx="4743684" cy="280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05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Article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States Rights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9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Article 4 – Section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states will honor the laws of all other states.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38914" name="Picture 2" descr="Cheesehead Chatter: It's illegal to do what? | Pine and Lakes Echo Jour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705" y="2734125"/>
            <a:ext cx="5038590" cy="314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83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Article 4 – Section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Citizens of one state are treated equally and fairly like all citizens of another.</a:t>
            </a:r>
          </a:p>
          <a:p>
            <a:pPr lvl="0"/>
            <a:r>
              <a:rPr lang="en-US" dirty="0"/>
              <a:t>It also says that if a person accused of a crime in one state flees to another will be returned to the state that person fled from.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528" y="3602410"/>
            <a:ext cx="3064944" cy="257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4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Article 4 – Section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Explains how new states may come into the Nation.</a:t>
            </a:r>
          </a:p>
          <a:p>
            <a:pPr lvl="0"/>
            <a:r>
              <a:rPr lang="en-US" dirty="0"/>
              <a:t>Control of federal lands.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412" y="3152324"/>
            <a:ext cx="330517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0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Article 4 – Section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Ensures a “Power by the People” government.</a:t>
            </a:r>
          </a:p>
          <a:p>
            <a:pPr lvl="0"/>
            <a:r>
              <a:rPr lang="en-US" dirty="0"/>
              <a:t>Guarantees that the federal government will protect the states.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83" y="3639719"/>
            <a:ext cx="4622633" cy="214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7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Article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en-US" dirty="0" smtClean="0"/>
              <a:t>Explains how to change the Constitution if we don’t like part of it any more.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47987" y="2909888"/>
            <a:ext cx="629602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4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Article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Representatives must vote on the change.</a:t>
            </a:r>
          </a:p>
          <a:p>
            <a:r>
              <a:rPr lang="en-US" dirty="0" smtClean="0"/>
              <a:t>Senators must vote on the change.</a:t>
            </a:r>
          </a:p>
          <a:p>
            <a:r>
              <a:rPr lang="en-US" dirty="0" smtClean="0"/>
              <a:t>2/3 of the States must vote for the change.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5" name="Picture 2" descr="Clip Art: Labeled Fractions: 03 2/3 Two Thirds Color I abcteach.com |  abctea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16299"/>
            <a:ext cx="2895600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26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Article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dirty="0" smtClean="0"/>
              <a:t>Creates the two parts of Congress – Called the Legislative Branch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2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Article 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Concerns of the United States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12290" name="Picture 2" descr="Care Concern Clipart | Free Images at Clker.com - vector clip art online,  royalty free &amp; public domai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939" y="3011103"/>
            <a:ext cx="2942122" cy="294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99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Article 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Guarantees that the Constitution and all laws and treaties of the United States to be the supreme law of the country.</a:t>
            </a:r>
          </a:p>
          <a:p>
            <a:r>
              <a:rPr lang="en-US" dirty="0" smtClean="0"/>
              <a:t>Requires all officers of the United States and of the states to swear an oath of allegiance to the United States and the Constitution when taking office.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16386" name="Picture 2" descr="THE ADVENTURES OF BARACK HUSSEIN OBAMA IN THE LAND OF GULLIBLE FOOLS –  Citizen T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706" y="3973908"/>
            <a:ext cx="3176588" cy="238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59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Article 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How the Constitution was agreed 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5" name="Picture 5" descr="Con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3462" y="3036887"/>
            <a:ext cx="5045075" cy="331946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542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Article 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Of the original 13 states in the United States, nine had to accept the Constitution before it would officially go into effect.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14338" name="Picture 2" descr="Free Thirteen Colonies Cliparts, Download Free Clip Art, Free Clip Art on  Clipart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3142648"/>
            <a:ext cx="333375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64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3041583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5400" dirty="0" smtClean="0">
                <a:latin typeface="US Declaration" pitchFamily="2" charset="0"/>
              </a:rPr>
              <a:t>The Bill of Rights</a:t>
            </a:r>
            <a:endParaRPr lang="en-US" sz="5400" dirty="0">
              <a:latin typeface="US Declaratio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198" y="3429000"/>
            <a:ext cx="4855604" cy="288510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5270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Bill of Rights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After the Constitution was written and signed, they realized that they forgot to list what rights the PEOPLE of the nation had.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They decided on 10 rights.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0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Amendment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Protects the people's right to</a:t>
            </a:r>
          </a:p>
          <a:p>
            <a:pPr lvl="1"/>
            <a:r>
              <a:rPr lang="en-US" altLang="en-US" dirty="0" smtClean="0"/>
              <a:t>Practice any religion</a:t>
            </a:r>
          </a:p>
          <a:p>
            <a:pPr lvl="1"/>
            <a:r>
              <a:rPr lang="en-US" altLang="en-US" dirty="0" smtClean="0"/>
              <a:t>T</a:t>
            </a:r>
            <a:r>
              <a:rPr lang="en-US" altLang="en-US" dirty="0" smtClean="0"/>
              <a:t>o speak freely</a:t>
            </a:r>
          </a:p>
          <a:p>
            <a:pPr lvl="1"/>
            <a:r>
              <a:rPr lang="en-US" altLang="en-US" dirty="0" smtClean="0"/>
              <a:t>T</a:t>
            </a:r>
            <a:r>
              <a:rPr lang="en-US" altLang="en-US" dirty="0" smtClean="0"/>
              <a:t>o assemble (meet)</a:t>
            </a:r>
          </a:p>
          <a:p>
            <a:pPr lvl="1"/>
            <a:r>
              <a:rPr lang="en-US" altLang="en-US" dirty="0" smtClean="0"/>
              <a:t>T</a:t>
            </a:r>
            <a:r>
              <a:rPr lang="en-US" altLang="en-US" dirty="0" smtClean="0"/>
              <a:t>o address the government</a:t>
            </a:r>
          </a:p>
          <a:p>
            <a:pPr lvl="1"/>
            <a:r>
              <a:rPr lang="en-US" altLang="en-US" dirty="0" smtClean="0"/>
              <a:t>The press to publish newspapers or other written material.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sp>
        <p:nvSpPr>
          <p:cNvPr id="5" name="AutoShape 2" descr="Freedom of speech clipart kid 2 - ClipartBarn"/>
          <p:cNvSpPr>
            <a:spLocks noChangeAspect="1" noChangeArrowheads="1"/>
          </p:cNvSpPr>
          <p:nvPr/>
        </p:nvSpPr>
        <p:spPr bwMode="auto">
          <a:xfrm>
            <a:off x="155575" y="-822325"/>
            <a:ext cx="16002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604" name="Picture 4" descr="College's 'Free Speech Zone' Hinders Freedom of Expression – The Trailblaz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264" y="365125"/>
            <a:ext cx="2276475" cy="17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Pray clipart, Picture #16917 pray 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362" y="4756334"/>
            <a:ext cx="2200275" cy="17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5588" y="4437246"/>
            <a:ext cx="3017417" cy="21016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1760" y="1396576"/>
            <a:ext cx="1828800" cy="22863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b="14746"/>
          <a:stretch/>
        </p:blipFill>
        <p:spPr>
          <a:xfrm>
            <a:off x="4557805" y="4399008"/>
            <a:ext cx="3076390" cy="19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9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Amendment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Protects the right to own guns.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24578" name="Picture 2" descr="2nd Amendment Stock Illustrations, Cliparts And Royalty Free 2nd Amendment  Vect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3328737"/>
            <a:ext cx="428625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01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Amendment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Guarantees that the army cannot force homeowners to give them room and board.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23554" name="Picture 2" descr="700 Military Barracks Illustrations, Royalty-Free Vector Graphics &amp; Clip Art 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429" y="3011821"/>
            <a:ext cx="3165141" cy="316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03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Amendment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Protects the people from the government improperly taking property, papers, or people, without a valid warrant based on probably cause (good reason).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22530" name="Picture 2" descr="Is There a Warrant Out For Your Arrest? Here's What to 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3506002"/>
            <a:ext cx="3524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96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Article 1 – Section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Creates the two parts of Congress – Called the Legislative Branch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5122" name="Picture 2" descr="US Capitol west si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761" y="2644431"/>
            <a:ext cx="7315200" cy="378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54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Amendment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Protects people from being held for committing a crime unless they are properly </a:t>
            </a:r>
            <a:r>
              <a:rPr lang="en-US" dirty="0" smtClean="0"/>
              <a:t>indicted</a:t>
            </a:r>
          </a:p>
          <a:p>
            <a:r>
              <a:rPr lang="en-US" dirty="0" smtClean="0"/>
              <a:t>That </a:t>
            </a:r>
            <a:r>
              <a:rPr lang="en-US" dirty="0"/>
              <a:t>they may not be tried twice for the same </a:t>
            </a:r>
            <a:r>
              <a:rPr lang="en-US" dirty="0" smtClean="0"/>
              <a:t>crime</a:t>
            </a:r>
          </a:p>
          <a:p>
            <a:r>
              <a:rPr lang="en-US" dirty="0" smtClean="0"/>
              <a:t>That </a:t>
            </a:r>
            <a:r>
              <a:rPr lang="en-US" dirty="0"/>
              <a:t>you need not be forced to testify against yourself. </a:t>
            </a:r>
            <a:endParaRPr lang="en-US" dirty="0" smtClean="0"/>
          </a:p>
          <a:p>
            <a:r>
              <a:rPr lang="en-US" dirty="0" smtClean="0"/>
              <a:t>It </a:t>
            </a:r>
            <a:r>
              <a:rPr lang="en-US" dirty="0"/>
              <a:t>also contains due process guarantees.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20482" name="Picture 2" descr="Free Arrest Warrant Cliparts, Download Free Clip Art, Free Clip Art on  Clipart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396" y="4199050"/>
            <a:ext cx="3051208" cy="21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81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r>
              <a:rPr lang="en-US" baseline="30000" dirty="0" smtClean="0"/>
              <a:t>th</a:t>
            </a:r>
            <a:r>
              <a:rPr lang="en-US" dirty="0" smtClean="0"/>
              <a:t> Amendment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Guarantees a speedy trial, an impartial jury, and that the accused can confront witnesses against them, and that the accused must be allowed to have a lawyer.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5" name="Picture 2" descr="Untitled - Screen 8 on FlowVella - Presentation Software for Mac iPad and  iPh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97" y="3281562"/>
            <a:ext cx="4867275" cy="27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61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r>
              <a:rPr lang="en-US" baseline="30000" dirty="0" smtClean="0"/>
              <a:t>th</a:t>
            </a:r>
            <a:r>
              <a:rPr lang="en-US" dirty="0" smtClean="0"/>
              <a:t> Amendment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Guarantees a jury trial in federal civil court cases. This type of case is normally no longer heard in federal court.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19458" name="Picture 2" descr="Untitled - Screen 8 on FlowVella - Presentation Software for Mac iPad and  iPh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97" y="3281562"/>
            <a:ext cx="4867275" cy="27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6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</a:t>
            </a:r>
            <a:r>
              <a:rPr lang="en-US" baseline="30000" dirty="0" smtClean="0"/>
              <a:t>th</a:t>
            </a:r>
            <a:r>
              <a:rPr lang="en-US" dirty="0" smtClean="0"/>
              <a:t> Amendment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Guarantees that punishments will be fair, and not cruel, and that extraordinarily large fines will not be set.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18436" name="Picture 4" descr="Vector Illustration Of Medieval Torture And Punishment - Medieval Stocks Clip  Art , Free Transparent Clipart - ClipartKe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8" y="2753281"/>
            <a:ext cx="3950402" cy="342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Torture Rack Images, Stock Photos &amp; Vectors | Shutte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8"/>
          <a:stretch/>
        </p:blipFill>
        <p:spPr bwMode="auto">
          <a:xfrm>
            <a:off x="4404260" y="3239606"/>
            <a:ext cx="7305675" cy="245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97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</a:t>
            </a:r>
            <a:r>
              <a:rPr lang="en-US" baseline="30000" dirty="0" smtClean="0"/>
              <a:t>th</a:t>
            </a:r>
            <a:r>
              <a:rPr lang="en-US" dirty="0" smtClean="0"/>
              <a:t> Amendment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Simply a statement that other rights aside from those listed may exist, and just because they are not listed does not mean they can be violated.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28674" name="Picture 2" descr="Free Rights Cliparts, Download Free Clip Art, Free Clip Art on Clipart 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215" y="3349592"/>
            <a:ext cx="3181569" cy="282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04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r>
              <a:rPr lang="en-US" baseline="30000" dirty="0" smtClean="0"/>
              <a:t>th</a:t>
            </a:r>
            <a:r>
              <a:rPr lang="en-US" dirty="0" smtClean="0"/>
              <a:t> Amendment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Says that any power not granted to the federal government belongs to the states.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29698" name="Picture 2" descr="Free State Government Cliparts, Download Free Clip Art, Free Clip Art on  Clipart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961456"/>
            <a:ext cx="4876800" cy="288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43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3041583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5400" dirty="0" smtClean="0">
                <a:latin typeface="US Declaration" pitchFamily="2" charset="0"/>
              </a:rPr>
              <a:t>Amendments Passed Later</a:t>
            </a:r>
            <a:endParaRPr lang="en-US" sz="5400" dirty="0">
              <a:latin typeface="US Declaratio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198" y="3429000"/>
            <a:ext cx="4855604" cy="288510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9871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11</a:t>
            </a:r>
            <a:r>
              <a:rPr lang="en-US" baseline="30000" dirty="0" smtClean="0"/>
              <a:t>th</a:t>
            </a:r>
            <a:r>
              <a:rPr lang="en-US" dirty="0" smtClean="0"/>
              <a:t> Amendment - 1798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Says </a:t>
            </a:r>
            <a:r>
              <a:rPr lang="en-US" dirty="0"/>
              <a:t>how someone from one state can sue another state.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15362" name="Picture 2" descr="Jose Chinchilla And Michele Callan Sue Landlord Claiming Rental Home Is  Haunted – CBS New Yo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911" y="2893497"/>
            <a:ext cx="5262177" cy="346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67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</a:t>
            </a:r>
            <a:r>
              <a:rPr lang="en-US" baseline="30000" dirty="0" smtClean="0"/>
              <a:t>th</a:t>
            </a:r>
            <a:r>
              <a:rPr lang="en-US" dirty="0" smtClean="0"/>
              <a:t> Amendment - 1804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Redefines how the President and Vice-President are chosen by the Electoral College.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30722" name="Picture 2" descr="Overseas Military Votes Could Decide Election | The American magaz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5" y="3151981"/>
            <a:ext cx="4667250" cy="31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7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Amendment - 1865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Abolished slavery in the entire United States.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26628" name="Picture 4" descr="Slavery Breaking Stock Illustrations – 287 Slavery Breaking Stock  Illustrations, Vectors &amp; Clipart - Dreamst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088" y="2608605"/>
            <a:ext cx="3325823" cy="278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34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Article 1 – Section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Defines the House of Representatives, known as the lower house of Congress. </a:t>
            </a:r>
          </a:p>
          <a:p>
            <a:pPr lvl="0"/>
            <a:r>
              <a:rPr lang="en-US" dirty="0"/>
              <a:t>Must be 25 years old, will serve for two years each.  Must be a citizen 7 years.</a:t>
            </a:r>
          </a:p>
          <a:p>
            <a:pPr lvl="0"/>
            <a:r>
              <a:rPr lang="en-US" dirty="0"/>
              <a:t>Each state gets Representatives based on state population.</a:t>
            </a:r>
          </a:p>
          <a:p>
            <a:pPr lvl="0"/>
            <a:r>
              <a:rPr lang="en-US" dirty="0"/>
              <a:t>Has a leader called the Speaker of the House.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5" name="Picture 4" descr="Logo&#10;&#10;Description automatically generated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52755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0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14</a:t>
            </a:r>
            <a:r>
              <a:rPr lang="en-US" baseline="30000" dirty="0" smtClean="0"/>
              <a:t>th</a:t>
            </a:r>
            <a:r>
              <a:rPr lang="en-US" dirty="0" smtClean="0"/>
              <a:t> Amendment - 1868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People had rights on the federal level and on the state level, too.  </a:t>
            </a:r>
            <a:endParaRPr lang="en-US" dirty="0" smtClean="0"/>
          </a:p>
          <a:p>
            <a:r>
              <a:rPr lang="en-US" dirty="0" smtClean="0"/>
              <a:t>Dealt </a:t>
            </a:r>
            <a:r>
              <a:rPr lang="en-US" dirty="0"/>
              <a:t>with civil war items.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5250" y="3298825"/>
            <a:ext cx="438150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8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15</a:t>
            </a:r>
            <a:r>
              <a:rPr lang="en-US" baseline="30000" dirty="0" smtClean="0"/>
              <a:t>th</a:t>
            </a:r>
            <a:r>
              <a:rPr lang="en-US" dirty="0" smtClean="0"/>
              <a:t> Amendment - 1870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Ensured that a person’s race could not be used as criteria for voting.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31746" name="Picture 2" descr="RECONSTRUCTION 1865-18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37" y="2758281"/>
            <a:ext cx="1838325" cy="248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73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</a:t>
            </a:r>
            <a:r>
              <a:rPr lang="en-US" baseline="30000" dirty="0" smtClean="0"/>
              <a:t>th</a:t>
            </a:r>
            <a:r>
              <a:rPr lang="en-US" dirty="0" smtClean="0"/>
              <a:t> Amendment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Authorizes the United States to collect income taxes.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27651" name="Picture 3" descr="Free Tax Cliparts, Download Free Clip Art, Free Clip Art on Clipart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317749"/>
            <a:ext cx="4876800" cy="40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60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</a:t>
            </a:r>
            <a:r>
              <a:rPr lang="en-US" baseline="30000" dirty="0" smtClean="0"/>
              <a:t>th</a:t>
            </a:r>
            <a:r>
              <a:rPr lang="en-US" dirty="0" smtClean="0"/>
              <a:t> Amendment - 1913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Shifted the choosing of Senators from the state legislatures to the people of the states.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32770" name="Picture 2" descr="How to Vote in 2020 Election: Biggest Questions Answered | Tim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747" y="3674069"/>
            <a:ext cx="3710506" cy="185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04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</a:t>
            </a:r>
            <a:r>
              <a:rPr lang="en-US" baseline="30000" dirty="0" smtClean="0"/>
              <a:t>th</a:t>
            </a:r>
            <a:r>
              <a:rPr lang="en-US" dirty="0" smtClean="0"/>
              <a:t> Amendment - 1919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Abolished the sale or manufacture of alcohol in the United States.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33794" name="Picture 2" descr="Alcohol Ban Cliparts, Stock Vector And Royalty Free Alcohol Ban  Illustration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 t="4801" r="4425" b="4382"/>
          <a:stretch/>
        </p:blipFill>
        <p:spPr bwMode="auto">
          <a:xfrm>
            <a:off x="4594579" y="2946400"/>
            <a:ext cx="3048000" cy="308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6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</a:t>
            </a:r>
            <a:r>
              <a:rPr lang="en-US" baseline="30000" dirty="0" smtClean="0"/>
              <a:t>th</a:t>
            </a:r>
            <a:r>
              <a:rPr lang="en-US" dirty="0" smtClean="0"/>
              <a:t> Amendment - 1920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Ensures that a persons sex could not be used as a criteria for voting.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34820" name="Picture 4" descr="A diverse group of women cast their votes in an American election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89239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13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</a:t>
            </a:r>
            <a:r>
              <a:rPr lang="en-US" baseline="30000" dirty="0" smtClean="0"/>
              <a:t>th</a:t>
            </a:r>
            <a:r>
              <a:rPr lang="en-US" dirty="0" smtClean="0"/>
              <a:t> Amendment - 1933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Set new start dates for the terms of the Congress and the President.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35842" name="Picture 2" descr="SAVE THE DATE: 21 MAY 2017 - Sapna Found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2873141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80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21</a:t>
            </a:r>
            <a:r>
              <a:rPr lang="en-US" baseline="30000" dirty="0" smtClean="0"/>
              <a:t>st</a:t>
            </a:r>
            <a:r>
              <a:rPr lang="en-US" dirty="0" smtClean="0"/>
              <a:t> Amendment - 1933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Repealed the </a:t>
            </a:r>
            <a:r>
              <a:rPr lang="en-US" altLang="en-US" dirty="0" smtClean="0"/>
              <a:t>18</a:t>
            </a:r>
            <a:r>
              <a:rPr lang="en-US" altLang="en-US" baseline="30000" dirty="0" smtClean="0"/>
              <a:t>th</a:t>
            </a:r>
            <a:r>
              <a:rPr lang="en-US" altLang="en-US" dirty="0" smtClean="0"/>
              <a:t> Amendment (banning alcohol).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36866" name="Picture 2" descr="Anti-law Clip Art at Clker.com - vector clip art online, royalty free &amp;  public dom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7" y="2979019"/>
            <a:ext cx="28289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20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22</a:t>
            </a:r>
            <a:r>
              <a:rPr lang="en-US" baseline="30000" dirty="0" smtClean="0"/>
              <a:t>nd</a:t>
            </a:r>
            <a:r>
              <a:rPr lang="en-US" dirty="0" smtClean="0"/>
              <a:t> Amendment - 1951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Set a limit on the number of times a President could be elected - two four-year terms.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37890" name="Picture 2" descr="Conservative Thinkers Renew Their Support for SCOTUS Term Limits | Fix the  Cou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830" y="3042340"/>
            <a:ext cx="4904340" cy="326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83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23</a:t>
            </a:r>
            <a:r>
              <a:rPr lang="en-US" baseline="30000" dirty="0" smtClean="0"/>
              <a:t>rd</a:t>
            </a:r>
            <a:r>
              <a:rPr lang="en-US" dirty="0" smtClean="0"/>
              <a:t> Amendment - 1961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Grants Washington D.C. the right to three electors in Presidential elections.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025" y="3019375"/>
            <a:ext cx="2647950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64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Article 1 – Section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Defines the Senate, </a:t>
            </a:r>
            <a:r>
              <a:rPr lang="en-US" dirty="0" smtClean="0"/>
              <a:t>known </a:t>
            </a:r>
            <a:r>
              <a:rPr lang="en-US" dirty="0"/>
              <a:t>as the upper house of the Congress.</a:t>
            </a:r>
          </a:p>
          <a:p>
            <a:pPr lvl="0"/>
            <a:r>
              <a:rPr lang="en-US" dirty="0"/>
              <a:t>Must be 30 years old, will serve for six years each. </a:t>
            </a:r>
            <a:endParaRPr lang="en-US" dirty="0" smtClean="0"/>
          </a:p>
          <a:p>
            <a:pPr lvl="0"/>
            <a:r>
              <a:rPr lang="en-US" dirty="0" smtClean="0"/>
              <a:t>Must </a:t>
            </a:r>
            <a:r>
              <a:rPr lang="en-US" dirty="0"/>
              <a:t>be a citizen 9 years.</a:t>
            </a:r>
          </a:p>
          <a:p>
            <a:pPr lvl="0"/>
            <a:r>
              <a:rPr lang="en-US" dirty="0"/>
              <a:t>Each state gets two Senators.</a:t>
            </a:r>
          </a:p>
          <a:p>
            <a:pPr lvl="0"/>
            <a:r>
              <a:rPr lang="en-US" dirty="0"/>
              <a:t>Vice-President breaks tie votes.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5" name="Picture 4" descr="A close up of a clock&#10;&#10;Description automatically generate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52755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2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24</a:t>
            </a:r>
            <a:r>
              <a:rPr lang="en-US" baseline="30000" dirty="0" smtClean="0"/>
              <a:t>th</a:t>
            </a:r>
            <a:r>
              <a:rPr lang="en-US" dirty="0" smtClean="0"/>
              <a:t> Amendment - 1964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Ensured that no tax could be charged to vote for any federal office.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789" y="2569201"/>
            <a:ext cx="3970421" cy="369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0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25</a:t>
            </a:r>
            <a:r>
              <a:rPr lang="en-US" baseline="30000" dirty="0" smtClean="0"/>
              <a:t>th</a:t>
            </a:r>
            <a:r>
              <a:rPr lang="en-US" dirty="0" smtClean="0"/>
              <a:t> Amendment - 1967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Establishes rules for a President who becomes unable to perform his duties while in office.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456" y="2850884"/>
            <a:ext cx="4431087" cy="368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2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26</a:t>
            </a:r>
            <a:r>
              <a:rPr lang="en-US" baseline="30000" dirty="0" smtClean="0"/>
              <a:t>th</a:t>
            </a:r>
            <a:r>
              <a:rPr lang="en-US" dirty="0" smtClean="0"/>
              <a:t> Amendment - 1971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Ensures that any person 18 and over may vote.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4909" y="2483719"/>
            <a:ext cx="3422182" cy="342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27</a:t>
            </a:r>
            <a:r>
              <a:rPr lang="en-US" baseline="30000" dirty="0" smtClean="0"/>
              <a:t>th</a:t>
            </a:r>
            <a:r>
              <a:rPr lang="en-US" dirty="0" smtClean="0"/>
              <a:t> Amendment - 1992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Any law that increased the pay of legislators may not take effect until after an election.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3014663"/>
            <a:ext cx="35052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Thanks for learning with me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36" y="1825625"/>
            <a:ext cx="7005927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38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Article 1 – Section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Says that each state may establish its own methods for electing members of the Congress.</a:t>
            </a:r>
          </a:p>
          <a:p>
            <a:r>
              <a:rPr lang="en-US" dirty="0" smtClean="0"/>
              <a:t>Requires, that Congress must meet at least once per year.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1026" name="Picture 2" descr="Free Elections Cliparts, Download Free Clip Art, Free Clip Art on Clipart 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297" y="3612275"/>
            <a:ext cx="3723406" cy="265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16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Article 1 – Section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Says that Congress must have a minimum number of members present in order to meet.</a:t>
            </a:r>
          </a:p>
          <a:p>
            <a:r>
              <a:rPr lang="en-US" dirty="0" smtClean="0"/>
              <a:t>Fines for members who do not show up. It says that members may be expelled.</a:t>
            </a:r>
          </a:p>
          <a:p>
            <a:r>
              <a:rPr lang="en-US" dirty="0" smtClean="0"/>
              <a:t>Each house must keep a journal to record proceedings and votes.</a:t>
            </a:r>
          </a:p>
          <a:p>
            <a:r>
              <a:rPr lang="en-US" dirty="0" smtClean="0"/>
              <a:t>Neither house can adjourn without the permission of the other.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5" name="Picture 4" descr="Diagram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4"/>
          <a:stretch/>
        </p:blipFill>
        <p:spPr bwMode="auto">
          <a:xfrm>
            <a:off x="10235305" y="365125"/>
            <a:ext cx="1802691" cy="19278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2690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Article 1 – Section 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Establishes that members of Congress will be paid.</a:t>
            </a:r>
          </a:p>
          <a:p>
            <a:r>
              <a:rPr lang="en-US" dirty="0" smtClean="0"/>
              <a:t>They cannot be detained while traveling to and from Congress.</a:t>
            </a:r>
          </a:p>
          <a:p>
            <a:r>
              <a:rPr lang="en-US" dirty="0" smtClean="0"/>
              <a:t>That they cannot hold any other office in the government while in the Congress.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T. Larson - aaron@simplifiedconstitution.com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8346" y="3856831"/>
            <a:ext cx="1895475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51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2026</Words>
  <Application>Microsoft Office PowerPoint</Application>
  <PresentationFormat>Widescreen</PresentationFormat>
  <Paragraphs>240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0" baseType="lpstr">
      <vt:lpstr>Tahoma</vt:lpstr>
      <vt:lpstr>US Declaration</vt:lpstr>
      <vt:lpstr>Calibri Light</vt:lpstr>
      <vt:lpstr>Arial</vt:lpstr>
      <vt:lpstr>Calibri</vt:lpstr>
      <vt:lpstr>Office Theme</vt:lpstr>
      <vt:lpstr>Simplified Constitution  of the  United States of America</vt:lpstr>
      <vt:lpstr>Opening Statement</vt:lpstr>
      <vt:lpstr>Article 1</vt:lpstr>
      <vt:lpstr>Article 1 – Section 1</vt:lpstr>
      <vt:lpstr>Article 1 – Section 2</vt:lpstr>
      <vt:lpstr>Article 1 – Section 3</vt:lpstr>
      <vt:lpstr>Article 1 – Section 4</vt:lpstr>
      <vt:lpstr>Article 1 – Section 5</vt:lpstr>
      <vt:lpstr>Article 1 – Section 6</vt:lpstr>
      <vt:lpstr>Article 1 – Section 7</vt:lpstr>
      <vt:lpstr>Article 1 – Section 8</vt:lpstr>
      <vt:lpstr>Article 1 – Section 9</vt:lpstr>
      <vt:lpstr>Article 1 – Section 10</vt:lpstr>
      <vt:lpstr>Article 2</vt:lpstr>
      <vt:lpstr>Article 2 – Section 1</vt:lpstr>
      <vt:lpstr>Article 2 – Section 2</vt:lpstr>
      <vt:lpstr>Article 2 – Section 3</vt:lpstr>
      <vt:lpstr>Section 2 – Article 4</vt:lpstr>
      <vt:lpstr>Section 3</vt:lpstr>
      <vt:lpstr>Article 3 – Section 1</vt:lpstr>
      <vt:lpstr>Section 3 – Article 2</vt:lpstr>
      <vt:lpstr>Section 3 – Article 3</vt:lpstr>
      <vt:lpstr>Article 4</vt:lpstr>
      <vt:lpstr>Article 4 – Section 1</vt:lpstr>
      <vt:lpstr>Article 4 – Section 2</vt:lpstr>
      <vt:lpstr>Article 4 – Section 3</vt:lpstr>
      <vt:lpstr>Article 4 – Section 4</vt:lpstr>
      <vt:lpstr>Article 5</vt:lpstr>
      <vt:lpstr>Article 5</vt:lpstr>
      <vt:lpstr>Article 6</vt:lpstr>
      <vt:lpstr>Article 6</vt:lpstr>
      <vt:lpstr>Article 7</vt:lpstr>
      <vt:lpstr>Article 7</vt:lpstr>
      <vt:lpstr>The Bill of Rights</vt:lpstr>
      <vt:lpstr>The Bill of Rights</vt:lpstr>
      <vt:lpstr>1st Amendment</vt:lpstr>
      <vt:lpstr>2nd Amendment</vt:lpstr>
      <vt:lpstr>3rd Amendment</vt:lpstr>
      <vt:lpstr>4th Amendment</vt:lpstr>
      <vt:lpstr>5th Amendment</vt:lpstr>
      <vt:lpstr>6th Amendment</vt:lpstr>
      <vt:lpstr>7th Amendment</vt:lpstr>
      <vt:lpstr>8th Amendment</vt:lpstr>
      <vt:lpstr>9th Amendment</vt:lpstr>
      <vt:lpstr>10th Amendment</vt:lpstr>
      <vt:lpstr>Amendments Passed Later</vt:lpstr>
      <vt:lpstr>11th Amendment - 1798</vt:lpstr>
      <vt:lpstr>12th Amendment - 1804</vt:lpstr>
      <vt:lpstr>13th Amendment - 1865</vt:lpstr>
      <vt:lpstr>14th Amendment - 1868</vt:lpstr>
      <vt:lpstr>15th Amendment - 1870</vt:lpstr>
      <vt:lpstr>16th Amendment</vt:lpstr>
      <vt:lpstr>17th Amendment - 1913</vt:lpstr>
      <vt:lpstr>18th Amendment - 1919</vt:lpstr>
      <vt:lpstr>19th Amendment - 1920</vt:lpstr>
      <vt:lpstr>20th Amendment - 1933</vt:lpstr>
      <vt:lpstr>21st Amendment - 1933</vt:lpstr>
      <vt:lpstr>22nd Amendment - 1951</vt:lpstr>
      <vt:lpstr>23rd Amendment - 1961</vt:lpstr>
      <vt:lpstr>24th Amendment - 1964</vt:lpstr>
      <vt:lpstr>25th Amendment - 1967</vt:lpstr>
      <vt:lpstr>26th Amendment - 1971</vt:lpstr>
      <vt:lpstr>27th Amendment - 1992</vt:lpstr>
      <vt:lpstr>Thanks for learning with 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Simplified Constitution  of the  United States of America</dc:title>
  <dc:creator>Aaron T. Larson</dc:creator>
  <cp:lastModifiedBy>Aaron T. Larson</cp:lastModifiedBy>
  <cp:revision>40</cp:revision>
  <dcterms:created xsi:type="dcterms:W3CDTF">2020-11-13T15:54:40Z</dcterms:created>
  <dcterms:modified xsi:type="dcterms:W3CDTF">2020-11-13T19:03:46Z</dcterms:modified>
</cp:coreProperties>
</file>